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983400" cx="1187925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Karl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bold.fntdata"/><Relationship Id="rId10" Type="http://schemas.openxmlformats.org/officeDocument/2006/relationships/slide" Target="slides/slide6.xml"/><Relationship Id="rId32" Type="http://schemas.openxmlformats.org/officeDocument/2006/relationships/font" Target="fonts/Raleway-regular.fntdata"/><Relationship Id="rId13" Type="http://schemas.openxmlformats.org/officeDocument/2006/relationships/slide" Target="slides/slide9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-italic.fntdata"/><Relationship Id="rId15" Type="http://schemas.openxmlformats.org/officeDocument/2006/relationships/slide" Target="slides/slide11.xml"/><Relationship Id="rId37" Type="http://schemas.openxmlformats.org/officeDocument/2006/relationships/font" Target="fonts/Karla-bold.fntdata"/><Relationship Id="rId14" Type="http://schemas.openxmlformats.org/officeDocument/2006/relationships/slide" Target="slides/slide10.xml"/><Relationship Id="rId36" Type="http://schemas.openxmlformats.org/officeDocument/2006/relationships/font" Target="fonts/Karla-regular.fntdata"/><Relationship Id="rId17" Type="http://schemas.openxmlformats.org/officeDocument/2006/relationships/slide" Target="slides/slide13.xml"/><Relationship Id="rId39" Type="http://schemas.openxmlformats.org/officeDocument/2006/relationships/font" Target="fonts/Karla-boldItalic.fntdata"/><Relationship Id="rId16" Type="http://schemas.openxmlformats.org/officeDocument/2006/relationships/slide" Target="slides/slide12.xml"/><Relationship Id="rId38" Type="http://schemas.openxmlformats.org/officeDocument/2006/relationships/font" Target="fonts/Karl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12763" y="685800"/>
            <a:ext cx="5832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512763" y="685800"/>
            <a:ext cx="58324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b25f87686_1_43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9b25f8768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Robuste bruit / extraction des contours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b25f87686_1_61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9b25f8768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L: luminance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: allant du vert au rouge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 : allant du bleu au jaune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b25f87686_1_74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9b25f8768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Image draw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b25f87686_1_91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9b25f8768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Image draw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25f87686_1_113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9b25f8768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Image draw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25f87686_1_130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9b25f8768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Image draw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b25f87686_1_147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b25f87686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56dd1657e_6_0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56dd1657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b25f87686_1_163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b25f87686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b25f87686_1_179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b25f87686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4c01f442c_6_0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04c01f442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b25f87686_1_205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b25f87686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b25f87686_1_157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9b25f8768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b25f87686_9_17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b25f87686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25f87686_1_218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b25f87686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b25f87686_9_28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b25f87686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approche 1 chniya w approche 2 chniya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b25f87686_9_41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9b25f87686_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b25f87686_9_68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b25f87686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Fazet l nombre prédéfini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b25f87686_9_62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9b25f87686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d2d857b6_0_31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ccd2d857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c01f442c_6_24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04c01f442c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b25f87686_1_3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9b25f8768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cd2d857b6_0_25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ccd2d857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d8520449_0_23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02d85204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b25f87686_1_16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9b25f8768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b25f87686_1_20:notes"/>
          <p:cNvSpPr/>
          <p:nvPr>
            <p:ph idx="2" type="sldImg"/>
          </p:nvPr>
        </p:nvSpPr>
        <p:spPr>
          <a:xfrm>
            <a:off x="512763" y="685800"/>
            <a:ext cx="583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9b25f8768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059" y="0"/>
            <a:ext cx="6767920" cy="1335116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7827" y="3"/>
            <a:ext cx="5775154" cy="1473996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000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8282584" y="6443378"/>
            <a:ext cx="3311374" cy="544280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9537162" y="6472646"/>
            <a:ext cx="2365844" cy="537399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2352"/>
            </a:srgbClr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10835692" y="5707941"/>
            <a:ext cx="1063267" cy="1302133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0000"/>
            </a:srgbClr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2025380" y="-8180"/>
            <a:ext cx="5348234" cy="1282872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2352"/>
            </a:srgbClr>
          </a:solidFill>
          <a:ln>
            <a:noFill/>
          </a:ln>
        </p:spPr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7827" y="0"/>
            <a:ext cx="11910604" cy="7010024"/>
            <a:chOff x="-6025" y="0"/>
            <a:chExt cx="9168125" cy="5163100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0" name="Google Shape;20;p3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21" name="Google Shape;21;p3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  <p:sp>
          <p:nvSpPr>
            <p:cNvPr id="22" name="Google Shape;22;p3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3" name="Google Shape;23;p3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24" name="Google Shape;24;p3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1151876" y="540914"/>
            <a:ext cx="9575512" cy="1164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151876" y="2170184"/>
            <a:ext cx="9575512" cy="4517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2400"/>
              <a:buChar char="◆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ABE33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flipH="1">
            <a:off x="7827" y="409453"/>
            <a:ext cx="11887123" cy="6105307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30" name="Google Shape;30;p4"/>
          <p:cNvSpPr/>
          <p:nvPr/>
        </p:nvSpPr>
        <p:spPr>
          <a:xfrm>
            <a:off x="-7665" y="1023650"/>
            <a:ext cx="11879458" cy="5118318"/>
          </a:xfrm>
          <a:custGeom>
            <a:rect b="b" l="l" r="r" t="t"/>
            <a:pathLst>
              <a:path extrusionOk="0" h="150792" w="365766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5490"/>
            </a:srgbClr>
          </a:solidFill>
          <a:ln>
            <a:noFill/>
          </a:ln>
        </p:spPr>
      </p:sp>
      <p:sp>
        <p:nvSpPr>
          <p:cNvPr id="31" name="Google Shape;31;p4"/>
          <p:cNvSpPr/>
          <p:nvPr/>
        </p:nvSpPr>
        <p:spPr>
          <a:xfrm>
            <a:off x="1" y="1834411"/>
            <a:ext cx="11894950" cy="3922527"/>
          </a:xfrm>
          <a:custGeom>
            <a:rect b="b" l="l" r="r" t="t"/>
            <a:pathLst>
              <a:path extrusionOk="0" h="106157" w="366243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2352"/>
            </a:srgbClr>
          </a:solidFill>
          <a:ln>
            <a:noFill/>
          </a:ln>
        </p:spPr>
      </p:sp>
      <p:sp>
        <p:nvSpPr>
          <p:cNvPr id="32" name="Google Shape;32;p4"/>
          <p:cNvSpPr txBox="1"/>
          <p:nvPr>
            <p:ph type="ctrTitle"/>
          </p:nvPr>
        </p:nvSpPr>
        <p:spPr>
          <a:xfrm>
            <a:off x="2358606" y="2770488"/>
            <a:ext cx="7162245" cy="15746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77"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358412" y="4166355"/>
            <a:ext cx="7162245" cy="1065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233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233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233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338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-7827" y="0"/>
            <a:ext cx="11910604" cy="7010024"/>
            <a:chOff x="-6025" y="0"/>
            <a:chExt cx="9168125" cy="5163100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8" name="Google Shape;38;p5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39" name="Google Shape;39;p5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  <p:sp>
          <p:nvSpPr>
            <p:cNvPr id="40" name="Google Shape;40;p5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1" name="Google Shape;41;p5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42" name="Google Shape;42;p5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</p:grpSp>
      <p:sp>
        <p:nvSpPr>
          <p:cNvPr id="43" name="Google Shape;43;p5"/>
          <p:cNvSpPr txBox="1"/>
          <p:nvPr>
            <p:ph type="title"/>
          </p:nvPr>
        </p:nvSpPr>
        <p:spPr>
          <a:xfrm>
            <a:off x="1151876" y="540914"/>
            <a:ext cx="95754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1175617" y="2030940"/>
            <a:ext cx="4625040" cy="4656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1800"/>
              <a:buChar char="◆"/>
              <a:defRPr sz="2338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  <a:defRPr sz="2338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338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38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38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38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38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38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38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078872" y="2030940"/>
            <a:ext cx="4625040" cy="4656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1800"/>
              <a:buChar char="◆"/>
              <a:defRPr sz="2338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  <a:defRPr sz="2338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338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38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38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38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338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338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338"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-7827" y="0"/>
            <a:ext cx="11910604" cy="7010024"/>
            <a:chOff x="-6025" y="0"/>
            <a:chExt cx="9168125" cy="5163100"/>
          </a:xfrm>
        </p:grpSpPr>
        <p:sp>
          <p:nvSpPr>
            <p:cNvPr id="49" name="Google Shape;49;p6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0" name="Google Shape;50;p6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51" name="Google Shape;51;p6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  <p:sp>
          <p:nvSpPr>
            <p:cNvPr id="52" name="Google Shape;52;p6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3" name="Google Shape;53;p6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2352"/>
              </a:srgbClr>
            </a:solidFill>
            <a:ln>
              <a:noFill/>
            </a:ln>
          </p:spPr>
        </p:sp>
        <p:sp>
          <p:nvSpPr>
            <p:cNvPr id="54" name="Google Shape;54;p6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000"/>
              </a:srgbClr>
            </a:solidFill>
            <a:ln>
              <a:noFill/>
            </a:ln>
          </p:spPr>
        </p:sp>
      </p:grpSp>
      <p:sp>
        <p:nvSpPr>
          <p:cNvPr id="55" name="Google Shape;55;p6"/>
          <p:cNvSpPr txBox="1"/>
          <p:nvPr>
            <p:ph type="title"/>
          </p:nvPr>
        </p:nvSpPr>
        <p:spPr>
          <a:xfrm>
            <a:off x="1151876" y="540914"/>
            <a:ext cx="9575512" cy="1164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1131219" y="2030940"/>
            <a:ext cx="3072707" cy="4656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1400"/>
              <a:buChar char="◆"/>
              <a:defRPr sz="1819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19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19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9pPr>
          </a:lstStyle>
          <a:p/>
        </p:txBody>
      </p:sp>
      <p:sp>
        <p:nvSpPr>
          <p:cNvPr id="57" name="Google Shape;57;p6"/>
          <p:cNvSpPr txBox="1"/>
          <p:nvPr>
            <p:ph idx="2" type="body"/>
          </p:nvPr>
        </p:nvSpPr>
        <p:spPr>
          <a:xfrm>
            <a:off x="4361526" y="2030940"/>
            <a:ext cx="3072707" cy="4656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1400"/>
              <a:buChar char="◆"/>
              <a:defRPr sz="1819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19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19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9pPr>
          </a:lstStyle>
          <a:p/>
        </p:txBody>
      </p:sp>
      <p:sp>
        <p:nvSpPr>
          <p:cNvPr id="58" name="Google Shape;58;p6"/>
          <p:cNvSpPr txBox="1"/>
          <p:nvPr>
            <p:ph idx="3" type="body"/>
          </p:nvPr>
        </p:nvSpPr>
        <p:spPr>
          <a:xfrm>
            <a:off x="7591833" y="2030940"/>
            <a:ext cx="3072707" cy="4656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1400"/>
              <a:buChar char="◆"/>
              <a:defRPr sz="1819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19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19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19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19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19"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7827" y="409453"/>
            <a:ext cx="11887123" cy="6105307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62" name="Google Shape;62;p7"/>
          <p:cNvSpPr/>
          <p:nvPr/>
        </p:nvSpPr>
        <p:spPr>
          <a:xfrm>
            <a:off x="0" y="2145345"/>
            <a:ext cx="11879263" cy="4537037"/>
          </a:xfrm>
          <a:custGeom>
            <a:rect b="b" l="l" r="r" t="t"/>
            <a:pathLst>
              <a:path extrusionOk="0" h="110982" w="36576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2352"/>
            </a:srgbClr>
          </a:solidFill>
          <a:ln>
            <a:noFill/>
          </a:ln>
        </p:spPr>
      </p:sp>
      <p:sp>
        <p:nvSpPr>
          <p:cNvPr id="63" name="Google Shape;63;p7"/>
          <p:cNvSpPr/>
          <p:nvPr/>
        </p:nvSpPr>
        <p:spPr>
          <a:xfrm>
            <a:off x="-7665" y="557398"/>
            <a:ext cx="11879460" cy="6046111"/>
          </a:xfrm>
          <a:custGeom>
            <a:rect b="b" l="l" r="r" t="t"/>
            <a:pathLst>
              <a:path extrusionOk="0" h="147896" w="365036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0000"/>
            </a:srgbClr>
          </a:solidFill>
          <a:ln>
            <a:noFill/>
          </a:ln>
        </p:spPr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2382316" y="3142027"/>
            <a:ext cx="7114696" cy="1113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4668301" y="1474709"/>
            <a:ext cx="2542661" cy="887539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94"/>
              <a:buFont typeface="Arial"/>
              <a:buNone/>
            </a:pPr>
            <a:r>
              <a:rPr b="1" i="0" lang="en" sz="779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7794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5430242" y="1414571"/>
            <a:ext cx="1018779" cy="1064721"/>
          </a:xfrm>
          <a:prstGeom prst="diamond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18750" lIns="118750" spcFirstLastPara="1" rIns="118750" wrap="square" tIns="11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r>
              <a:t/>
            </a:r>
            <a:endParaRPr b="0" i="0" sz="24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151876" y="2170184"/>
            <a:ext cx="9575512" cy="4517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151876" y="540914"/>
            <a:ext cx="9575512" cy="1164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5235" y="6448949"/>
            <a:ext cx="712834" cy="534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  <a:defRPr b="0" i="0" sz="1559" u="none" cap="none" strike="noStrike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idx="4294967295" type="ctrTitle"/>
          </p:nvPr>
        </p:nvSpPr>
        <p:spPr>
          <a:xfrm>
            <a:off x="4182481" y="2593312"/>
            <a:ext cx="69525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lang="en" sz="5196">
                <a:solidFill>
                  <a:srgbClr val="ABE33F"/>
                </a:solidFill>
              </a:rPr>
              <a:t>Waterpixels</a:t>
            </a:r>
            <a:endParaRPr b="1" i="0" sz="5196" u="none" cap="none" strike="noStrike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8"/>
          <p:cNvSpPr txBox="1"/>
          <p:nvPr>
            <p:ph idx="4294967295" type="subTitle"/>
          </p:nvPr>
        </p:nvSpPr>
        <p:spPr>
          <a:xfrm>
            <a:off x="604750" y="3083725"/>
            <a:ext cx="6093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None/>
            </a:pPr>
            <a:r>
              <a:rPr b="1" lang="en" sz="3637"/>
              <a:t>Réalisé par</a:t>
            </a:r>
            <a:r>
              <a:rPr b="1" i="0" lang="en" sz="3637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:</a:t>
            </a:r>
            <a:endParaRPr b="1" i="0" sz="3637" u="none" cap="none" strike="noStrike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7062" lvl="0" marL="457200" marR="0" rtl="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SzPts val="2338"/>
              <a:buChar char="-"/>
            </a:pPr>
            <a:r>
              <a:rPr b="1" lang="en" sz="2338"/>
              <a:t>Souhaib ben Mabrouk</a:t>
            </a:r>
            <a:endParaRPr b="1" sz="2338"/>
          </a:p>
          <a:p>
            <a:pPr indent="-3770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38"/>
              <a:buChar char="-"/>
            </a:pPr>
            <a:r>
              <a:rPr b="1" lang="en" sz="2338"/>
              <a:t>Khalil Braham</a:t>
            </a:r>
            <a:endParaRPr b="1" sz="2338"/>
          </a:p>
          <a:p>
            <a:pPr indent="0" lvl="0" marL="0" marR="0" rtl="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arla"/>
              <a:buNone/>
            </a:pPr>
            <a:r>
              <a:t/>
            </a:r>
            <a:endParaRPr b="1" sz="2338"/>
          </a:p>
          <a:p>
            <a:pPr indent="0" lvl="0" marL="0" marR="0" rtl="0" algn="l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arla"/>
              <a:buNone/>
            </a:pPr>
            <a:r>
              <a:t/>
            </a:r>
            <a:endParaRPr b="1" i="0" sz="2338" u="none" cap="none" strike="noStrike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2440625" y="6203123"/>
            <a:ext cx="5937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77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rPr>
              <a:t>2022-2023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 txBox="1"/>
          <p:nvPr/>
        </p:nvSpPr>
        <p:spPr>
          <a:xfrm>
            <a:off x="6938061" y="6242422"/>
            <a:ext cx="2926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8"/>
              <a:buFont typeface="Arial"/>
              <a:buNone/>
            </a:pPr>
            <a:r>
              <a:rPr b="1" lang="en" sz="2338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IMA-201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604750" y="4963525"/>
            <a:ext cx="40632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="1" lang="en" sz="3637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supervisé</a:t>
            </a:r>
            <a:r>
              <a:rPr b="1" lang="en" sz="3637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 par:</a:t>
            </a:r>
            <a:endParaRPr b="1" sz="3637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="1" lang="en" sz="2338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Mme Florence Tupin</a:t>
            </a:r>
            <a:endParaRPr b="1" sz="2338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8425" y="371450"/>
            <a:ext cx="1100901" cy="17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797525" y="2986250"/>
            <a:ext cx="608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Gradient morphologique :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C’est la différence entre une dilatation et une érosion de l’image par le même élément structurant (SE).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Grad(f ) = (f ⊕ SE) − (f ⊖ SE)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C'est le gradient adopté pour les images en niveau de gris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546025" y="1802975"/>
            <a:ext cx="34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Calcul du Gradient</a:t>
            </a:r>
            <a:r>
              <a:rPr b="1" lang="en" sz="2000">
                <a:solidFill>
                  <a:schemeClr val="dk1"/>
                </a:solidFill>
              </a:rPr>
              <a:t> (1/2)</a:t>
            </a:r>
            <a:endParaRPr sz="2000"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825" y="1641049"/>
            <a:ext cx="2867551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825" y="3956500"/>
            <a:ext cx="2867551" cy="205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8333025" y="3528850"/>
            <a:ext cx="2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Image en niveaux de gris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8280400" y="6035400"/>
            <a:ext cx="2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Gradient morphologique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797525" y="2986250"/>
            <a:ext cx="608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Dans le modèle colorimétrique Lab la couleur est repérée par trois valeurs : L,a et b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Le gradient Lab:</a:t>
            </a:r>
            <a:r>
              <a:rPr b="1" lang="en" sz="1600">
                <a:solidFill>
                  <a:schemeClr val="dk1"/>
                </a:solidFill>
              </a:rPr>
              <a:t>  </a:t>
            </a:r>
            <a:r>
              <a:rPr lang="en" sz="1600">
                <a:solidFill>
                  <a:schemeClr val="dk1"/>
                </a:solidFill>
              </a:rPr>
              <a:t>on effectue l’opération  du gradient par le filtre de sobel sur la  composante L de l’image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C'est le gradient adopté pour les images couleurs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541225" y="1852500"/>
            <a:ext cx="34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Calcul du Gradient (2/2)</a:t>
            </a:r>
            <a:endParaRPr sz="2000"/>
          </a:p>
        </p:txBody>
      </p:sp>
      <p:sp>
        <p:nvSpPr>
          <p:cNvPr id="152" name="Google Shape;152;p18"/>
          <p:cNvSpPr txBox="1"/>
          <p:nvPr/>
        </p:nvSpPr>
        <p:spPr>
          <a:xfrm>
            <a:off x="8332975" y="3387250"/>
            <a:ext cx="2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Image en couleurs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8280400" y="6035400"/>
            <a:ext cx="2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Gradient lab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825" y="1562257"/>
            <a:ext cx="2762400" cy="182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825" y="4005492"/>
            <a:ext cx="2762400" cy="20299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824200" y="3105450"/>
            <a:ext cx="4848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On définit les centres d'une grille hexagonale régulière </a:t>
            </a:r>
            <a:r>
              <a:rPr lang="en" sz="1600">
                <a:solidFill>
                  <a:schemeClr val="dk1"/>
                </a:solidFill>
              </a:rPr>
              <a:t>isotrope.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Les centres des hexagones sont les points de références pour le calcul de la </a:t>
            </a:r>
            <a:r>
              <a:rPr lang="en" sz="1600">
                <a:solidFill>
                  <a:schemeClr val="accent1"/>
                </a:solidFill>
              </a:rPr>
              <a:t>carte des distances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145000" y="1622050"/>
            <a:ext cx="57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Définition de cellules régulières sur l'image</a:t>
            </a:r>
            <a:endParaRPr sz="2000"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700" y="2728578"/>
            <a:ext cx="4085776" cy="2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/>
        </p:nvSpPr>
        <p:spPr>
          <a:xfrm>
            <a:off x="1708700" y="14363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Distance de  Chanfrein et carte de distance</a:t>
            </a:r>
            <a:endParaRPr sz="20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012" y="2459973"/>
            <a:ext cx="1540625" cy="188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338" y="4346075"/>
            <a:ext cx="1779950" cy="21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625" y="4456100"/>
            <a:ext cx="2876576" cy="18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150" y="2186075"/>
            <a:ext cx="2813516" cy="18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6705213" y="4072175"/>
            <a:ext cx="28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Grille à cellules rectangulaires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705213" y="6342200"/>
            <a:ext cx="28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Grille à cellules hexagonales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1708700" y="14363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Distance de  Chanfrein et Principe de propagation de l'information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7054250" y="4281325"/>
            <a:ext cx="21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Demi-masque avant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7225244" y="6255525"/>
            <a:ext cx="14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Balayage avant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0" y="4681525"/>
            <a:ext cx="2375856" cy="16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850" y="2716347"/>
            <a:ext cx="2375850" cy="1438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824200" y="3105450"/>
            <a:ext cx="484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</a:t>
            </a:r>
            <a:r>
              <a:rPr b="1" lang="en" sz="1600">
                <a:solidFill>
                  <a:schemeClr val="dk1"/>
                </a:solidFill>
              </a:rPr>
              <a:t>nitialisation:</a:t>
            </a:r>
            <a:r>
              <a:rPr lang="en" sz="1600">
                <a:solidFill>
                  <a:schemeClr val="dk1"/>
                </a:solidFill>
              </a:rPr>
              <a:t> 0 pour les centres et ∞ ailleurs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24200" y="3926475"/>
            <a:ext cx="484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Premier balayage :</a:t>
            </a:r>
            <a:r>
              <a:rPr lang="en" sz="1600">
                <a:solidFill>
                  <a:schemeClr val="dk1"/>
                </a:solidFill>
              </a:rPr>
              <a:t> de l’image de gauche à droite et de haut en bas en utilisant le demi-masque avant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Calcul 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accent1"/>
                </a:solidFill>
              </a:rPr>
              <a:t>DM(x+2,y+2)=min(DM(x+i,y+j)+mij) </a:t>
            </a:r>
            <a:r>
              <a:rPr lang="en" sz="1600">
                <a:solidFill>
                  <a:schemeClr val="dk1"/>
                </a:solidFill>
              </a:rPr>
              <a:t>pour tous les points (i,j) du demi-masque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1708700" y="14363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Distance de  Chanfrein et Principe de propagation de l'information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7054250" y="4281325"/>
            <a:ext cx="21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Demi-masque arrière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188102" y="624315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Balayage arrière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824200" y="3105450"/>
            <a:ext cx="484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Deuxième</a:t>
            </a:r>
            <a:r>
              <a:rPr b="1" lang="en" sz="1600">
                <a:solidFill>
                  <a:schemeClr val="dk1"/>
                </a:solidFill>
              </a:rPr>
              <a:t> balayage :</a:t>
            </a:r>
            <a:r>
              <a:rPr lang="en" sz="1600">
                <a:solidFill>
                  <a:schemeClr val="dk1"/>
                </a:solidFill>
              </a:rPr>
              <a:t> de l’image de droite à gauche et bas en haut en effectuant le même calcul avec le demi masque arrière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824200" y="4860088"/>
            <a:ext cx="484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NB: </a:t>
            </a:r>
            <a:r>
              <a:rPr lang="en" sz="1600">
                <a:solidFill>
                  <a:schemeClr val="dk1"/>
                </a:solidFill>
              </a:rPr>
              <a:t>Le résultat obtenu nécessite </a:t>
            </a:r>
            <a:r>
              <a:rPr lang="en" sz="1600">
                <a:solidFill>
                  <a:schemeClr val="accent1"/>
                </a:solidFill>
              </a:rPr>
              <a:t>un seuillage</a:t>
            </a:r>
            <a:r>
              <a:rPr lang="en" sz="1600">
                <a:solidFill>
                  <a:schemeClr val="dk1"/>
                </a:solidFill>
              </a:rPr>
              <a:t> afin de </a:t>
            </a:r>
            <a:r>
              <a:rPr lang="en" sz="1600">
                <a:solidFill>
                  <a:schemeClr val="dk1"/>
                </a:solidFill>
              </a:rPr>
              <a:t>rendre les</a:t>
            </a:r>
            <a:r>
              <a:rPr lang="en" sz="1600">
                <a:solidFill>
                  <a:schemeClr val="dk1"/>
                </a:solidFill>
              </a:rPr>
              <a:t> hexagones non connexes.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0" y="2695230"/>
            <a:ext cx="2375850" cy="144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97" y="4749771"/>
            <a:ext cx="2375850" cy="149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Etiquetage en composantes connexes</a:t>
            </a:r>
            <a:endParaRPr sz="2000"/>
          </a:p>
        </p:txBody>
      </p:sp>
      <p:sp>
        <p:nvSpPr>
          <p:cNvPr id="207" name="Google Shape;207;p23"/>
          <p:cNvSpPr txBox="1"/>
          <p:nvPr/>
        </p:nvSpPr>
        <p:spPr>
          <a:xfrm>
            <a:off x="799450" y="2424450"/>
            <a:ext cx="5317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1- </a:t>
            </a:r>
            <a:r>
              <a:rPr b="1" lang="en" sz="1600">
                <a:solidFill>
                  <a:schemeClr val="accent1"/>
                </a:solidFill>
              </a:rPr>
              <a:t>Méthode de remplissage: 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cet algorithme consiste à 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- nbLabels = 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-Tant qu'il y a des pixels à 1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1) Appel à une fonction récursive : Le pixel prend comme label nbLabels et se met à 0 ; Traiter de la même manière les pixels 4-connexes avec P jusqu'à ce qu'il n'y en ait plus aucun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2) nbLabels ++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3) prochain pixel à 1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300" y="1943625"/>
            <a:ext cx="44196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Etiquetage en composantes connexes</a:t>
            </a:r>
            <a:endParaRPr sz="2000"/>
          </a:p>
        </p:txBody>
      </p:sp>
      <p:sp>
        <p:nvSpPr>
          <p:cNvPr id="215" name="Google Shape;215;p24"/>
          <p:cNvSpPr txBox="1"/>
          <p:nvPr/>
        </p:nvSpPr>
        <p:spPr>
          <a:xfrm>
            <a:off x="799450" y="2701525"/>
            <a:ext cx="531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2- Méthode linéaire: 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On </a:t>
            </a:r>
            <a:r>
              <a:rPr lang="en" sz="1600">
                <a:solidFill>
                  <a:schemeClr val="dk1"/>
                </a:solidFill>
              </a:rPr>
              <a:t>itère</a:t>
            </a:r>
            <a:r>
              <a:rPr lang="en" sz="1600">
                <a:solidFill>
                  <a:schemeClr val="dk1"/>
                </a:solidFill>
              </a:rPr>
              <a:t> sur tous les éléments de l’image d’entrée et on accorde un label à chaque élément </a:t>
            </a:r>
            <a:r>
              <a:rPr lang="en" sz="1600">
                <a:solidFill>
                  <a:schemeClr val="dk1"/>
                </a:solidFill>
              </a:rPr>
              <a:t>dépendamment</a:t>
            </a:r>
            <a:r>
              <a:rPr lang="en" sz="1600">
                <a:solidFill>
                  <a:schemeClr val="dk1"/>
                </a:solidFill>
              </a:rPr>
              <a:t> de son voisinage,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50" y="4165300"/>
            <a:ext cx="5078700" cy="23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975" y="2142075"/>
            <a:ext cx="2513850" cy="35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7689175" y="5782350"/>
            <a:ext cx="25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Etiquetage des cellules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Sélection</a:t>
            </a:r>
            <a:r>
              <a:rPr b="1" lang="en" sz="2000">
                <a:solidFill>
                  <a:schemeClr val="dk1"/>
                </a:solidFill>
              </a:rPr>
              <a:t> des marqueurs</a:t>
            </a:r>
            <a:endParaRPr sz="2000"/>
          </a:p>
        </p:txBody>
      </p:sp>
      <p:sp>
        <p:nvSpPr>
          <p:cNvPr id="225" name="Google Shape;225;p25"/>
          <p:cNvSpPr txBox="1"/>
          <p:nvPr/>
        </p:nvSpPr>
        <p:spPr>
          <a:xfrm>
            <a:off x="799450" y="2701525"/>
            <a:ext cx="5317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3 cas se présentent: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1.Pas de minimum local de gradient dans la cellule : on choisit le </a:t>
            </a:r>
            <a:r>
              <a:rPr lang="en" sz="1600">
                <a:solidFill>
                  <a:schemeClr val="accent1"/>
                </a:solidFill>
              </a:rPr>
              <a:t>centre de la cellule comme marqueur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2. Il existe </a:t>
            </a:r>
            <a:r>
              <a:rPr lang="en" sz="1600">
                <a:solidFill>
                  <a:schemeClr val="accent1"/>
                </a:solidFill>
              </a:rPr>
              <a:t>un unique minimum local </a:t>
            </a:r>
            <a:r>
              <a:rPr lang="en" sz="1600">
                <a:solidFill>
                  <a:schemeClr val="dk1"/>
                </a:solidFill>
              </a:rPr>
              <a:t>dans la cellule : on choisit ce pixel comme marqueur. C’est le cas typique.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3. Il existe plus qu’un minimum local dans la cellule : on choisit </a:t>
            </a:r>
            <a:r>
              <a:rPr lang="en" sz="1600">
                <a:solidFill>
                  <a:schemeClr val="accent1"/>
                </a:solidFill>
              </a:rPr>
              <a:t>la composante connexe de plus grande taille</a:t>
            </a:r>
            <a:r>
              <a:rPr lang="en" sz="1600">
                <a:solidFill>
                  <a:schemeClr val="dk1"/>
                </a:solidFill>
              </a:rPr>
              <a:t> comme marqueur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550" y="2040000"/>
            <a:ext cx="2761575" cy="35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627250" y="5646150"/>
            <a:ext cx="27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Sélection des marqueurs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Régularisation spatiale du gradient </a:t>
            </a:r>
            <a:endParaRPr sz="2000"/>
          </a:p>
        </p:txBody>
      </p:sp>
      <p:sp>
        <p:nvSpPr>
          <p:cNvPr id="234" name="Google Shape;234;p26"/>
          <p:cNvSpPr txBox="1"/>
          <p:nvPr/>
        </p:nvSpPr>
        <p:spPr>
          <a:xfrm>
            <a:off x="405350" y="5234400"/>
            <a:ext cx="82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-&gt; Introduire un </a:t>
            </a:r>
            <a:r>
              <a:rPr lang="en" sz="1600">
                <a:solidFill>
                  <a:schemeClr val="accent1"/>
                </a:solidFill>
              </a:rPr>
              <a:t>compromis entre l’adhérence aux  limites et la régularité</a:t>
            </a:r>
            <a:endParaRPr b="1" sz="1600">
              <a:solidFill>
                <a:schemeClr val="accent1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972" y="3040750"/>
            <a:ext cx="2519753" cy="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748025" y="2679500"/>
            <a:ext cx="655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Avec d la Fonction distance de chaque pixel aux composantes connexes qi :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463225" y="3817450"/>
            <a:ext cx="68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Pour chaque pixel, le gradient spatialement régularisé est égal à :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648" y="4328500"/>
            <a:ext cx="1904450" cy="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1148" y="2291763"/>
            <a:ext cx="3664024" cy="24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7874900" y="4828950"/>
            <a:ext cx="3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Régularisation spatiale du gradient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/>
          <p:nvPr>
            <p:ph idx="4294967295" type="ctrTitle"/>
          </p:nvPr>
        </p:nvSpPr>
        <p:spPr>
          <a:xfrm>
            <a:off x="2422999" y="1438200"/>
            <a:ext cx="76914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lang="en" sz="5196">
                <a:solidFill>
                  <a:srgbClr val="ABE33F"/>
                </a:solidFill>
              </a:rPr>
              <a:t>Sommaire</a:t>
            </a:r>
            <a:endParaRPr b="1" i="0" sz="5196" u="none" cap="none" strike="noStrike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780075" y="2991675"/>
            <a:ext cx="52128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057" lvl="0" marL="593948" rtl="0" algn="l">
              <a:spcBef>
                <a:spcPts val="779"/>
              </a:spcBef>
              <a:spcAft>
                <a:spcPts val="0"/>
              </a:spcAft>
              <a:buClr>
                <a:srgbClr val="ABE33F"/>
              </a:buClr>
              <a:buSzPts val="3000"/>
              <a:buFont typeface="Karla"/>
              <a:buAutoNum type="arabicPeriod"/>
            </a:pP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Mise en contexte</a:t>
            </a:r>
            <a:endParaRPr sz="300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533057" lvl="0" marL="593948" rtl="0" algn="l">
              <a:spcBef>
                <a:spcPts val="779"/>
              </a:spcBef>
              <a:spcAft>
                <a:spcPts val="0"/>
              </a:spcAft>
              <a:buClr>
                <a:srgbClr val="ABE33F"/>
              </a:buClr>
              <a:buSzPts val="3000"/>
              <a:buFont typeface="Karla"/>
              <a:buAutoNum type="arabicPeriod"/>
            </a:pP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Analyse de l'existant</a:t>
            </a:r>
            <a:endParaRPr sz="300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533057" lvl="0" marL="593948" rtl="0" algn="l">
              <a:spcBef>
                <a:spcPts val="779"/>
              </a:spcBef>
              <a:spcAft>
                <a:spcPts val="0"/>
              </a:spcAft>
              <a:buClr>
                <a:srgbClr val="ABE33F"/>
              </a:buClr>
              <a:buSzPts val="3000"/>
              <a:buFont typeface="Karla"/>
              <a:buAutoNum type="arabicPeriod"/>
            </a:pP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Présentation de l'algorithme</a:t>
            </a:r>
            <a:endParaRPr sz="600"/>
          </a:p>
        </p:txBody>
      </p:sp>
      <p:sp>
        <p:nvSpPr>
          <p:cNvPr id="85" name="Google Shape;85;p9"/>
          <p:cNvSpPr txBox="1"/>
          <p:nvPr/>
        </p:nvSpPr>
        <p:spPr>
          <a:xfrm>
            <a:off x="5559500" y="3053600"/>
            <a:ext cx="65499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4.</a:t>
            </a: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  Exploitation des résultats</a:t>
            </a:r>
            <a:endParaRPr sz="300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5.  </a:t>
            </a: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Comparaison avec SLIC</a:t>
            </a:r>
            <a:endParaRPr sz="3000">
              <a:solidFill>
                <a:srgbClr val="004C5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BE33F"/>
                </a:solidFill>
                <a:latin typeface="Karla"/>
                <a:ea typeface="Karla"/>
                <a:cs typeface="Karla"/>
                <a:sym typeface="Karla"/>
              </a:rPr>
              <a:t>6.  </a:t>
            </a:r>
            <a:r>
              <a:rPr lang="en" sz="30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rPr>
              <a:t>Conclusion</a:t>
            </a:r>
            <a:endParaRPr sz="600"/>
          </a:p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Application de la transformation watershed</a:t>
            </a:r>
            <a:endParaRPr sz="2000"/>
          </a:p>
        </p:txBody>
      </p:sp>
      <p:sp>
        <p:nvSpPr>
          <p:cNvPr id="247" name="Google Shape;247;p27"/>
          <p:cNvSpPr txBox="1"/>
          <p:nvPr/>
        </p:nvSpPr>
        <p:spPr>
          <a:xfrm>
            <a:off x="556100" y="2201000"/>
            <a:ext cx="5690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PRINCIPE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Recherche des régions séparées par les lignes de crêtes de l'image.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Pixels de forte intensité (blancs) -&gt; des sommets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Pixels de faible intensité (noir) -&gt; des fonds de vallées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26" y="4445100"/>
            <a:ext cx="4475575" cy="21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300" y="2557772"/>
            <a:ext cx="4878201" cy="236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6661475" y="4977525"/>
            <a:ext cx="45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Watershed appliqué 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à plusieurs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images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ctrTitle"/>
          </p:nvPr>
        </p:nvSpPr>
        <p:spPr>
          <a:xfrm>
            <a:off x="1201050" y="2603625"/>
            <a:ext cx="9051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4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Exploitation des résultats</a:t>
            </a:r>
            <a:endParaRPr/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1696300" y="134107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Métriques d’évaluation</a:t>
            </a:r>
            <a:endParaRPr sz="2000"/>
          </a:p>
        </p:txBody>
      </p:sp>
      <p:sp>
        <p:nvSpPr>
          <p:cNvPr id="263" name="Google Shape;263;p29"/>
          <p:cNvSpPr txBox="1"/>
          <p:nvPr/>
        </p:nvSpPr>
        <p:spPr>
          <a:xfrm>
            <a:off x="748025" y="2604025"/>
            <a:ext cx="569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1- Boundary recall </a:t>
            </a:r>
            <a:r>
              <a:rPr lang="en" sz="1600">
                <a:solidFill>
                  <a:schemeClr val="dk1"/>
                </a:solidFill>
              </a:rPr>
              <a:t>est défini comme le pourcentage de pixels de contour GT référence qui se situent dans un rayon strictement inférieur à celui de l’objet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2- La densité des contours</a:t>
            </a:r>
            <a:r>
              <a:rPr lang="en" sz="1600">
                <a:solidFill>
                  <a:schemeClr val="dk1"/>
                </a:solidFill>
              </a:rPr>
              <a:t> est définie comme le nombre de superpixels de contour divisé par le nombre total de total de pixels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50" y="2518500"/>
            <a:ext cx="36576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9352" y="4294900"/>
            <a:ext cx="2812425" cy="1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1696300" y="11677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Variation du </a:t>
            </a:r>
            <a:r>
              <a:rPr b="1" lang="en" sz="2000">
                <a:solidFill>
                  <a:schemeClr val="dk1"/>
                </a:solidFill>
              </a:rPr>
              <a:t>paramètre de régularisation</a:t>
            </a:r>
            <a:r>
              <a:rPr b="1" lang="en" sz="2000">
                <a:solidFill>
                  <a:schemeClr val="dk1"/>
                </a:solidFill>
              </a:rPr>
              <a:t> K </a:t>
            </a:r>
            <a:endParaRPr sz="2000"/>
          </a:p>
        </p:txBody>
      </p:sp>
      <p:sp>
        <p:nvSpPr>
          <p:cNvPr id="272" name="Google Shape;272;p30"/>
          <p:cNvSpPr txBox="1"/>
          <p:nvPr/>
        </p:nvSpPr>
        <p:spPr>
          <a:xfrm>
            <a:off x="1696300" y="5675925"/>
            <a:ext cx="82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En augmentant la valeur de K, les </a:t>
            </a:r>
            <a:r>
              <a:rPr lang="en"/>
              <a:t>superpixels convergent</a:t>
            </a:r>
            <a:r>
              <a:rPr lang="en"/>
              <a:t> vers</a:t>
            </a:r>
            <a:r>
              <a:rPr lang="en">
                <a:solidFill>
                  <a:schemeClr val="accent1"/>
                </a:solidFill>
              </a:rPr>
              <a:t> des formes régulières</a:t>
            </a:r>
            <a:r>
              <a:rPr lang="en"/>
              <a:t> tout en </a:t>
            </a:r>
            <a:r>
              <a:rPr lang="en">
                <a:solidFill>
                  <a:schemeClr val="accent1"/>
                </a:solidFill>
              </a:rPr>
              <a:t>perdant en adhérence</a:t>
            </a:r>
            <a:r>
              <a:rPr lang="en"/>
              <a:t> avec les contours des objets.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25" y="1878025"/>
            <a:ext cx="7464299" cy="37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1696300" y="11677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Comparaison entre les deux approches</a:t>
            </a:r>
            <a:endParaRPr sz="2000"/>
          </a:p>
        </p:txBody>
      </p:sp>
      <p:sp>
        <p:nvSpPr>
          <p:cNvPr id="280" name="Google Shape;280;p31"/>
          <p:cNvSpPr txBox="1"/>
          <p:nvPr/>
        </p:nvSpPr>
        <p:spPr>
          <a:xfrm>
            <a:off x="7358750" y="3747388"/>
            <a:ext cx="30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Boundary recall en fonction de k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7437800" y="5903550"/>
            <a:ext cx="28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Contour density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en fonction de k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72325" y="5455075"/>
            <a:ext cx="69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 remarque que les superpixels de l'approche basée sur les minimums du gradient ( première image) montre une adhérence aux contours des objets meilleure que celle de la deuxieme approche basée sur les centres des cellules.</a:t>
            </a:r>
            <a:endParaRPr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25" y="2126700"/>
            <a:ext cx="6405482" cy="319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51" y="2126700"/>
            <a:ext cx="2867376" cy="158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804" y="4185055"/>
            <a:ext cx="2944222" cy="1650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1"/>
          <p:cNvCxnSpPr/>
          <p:nvPr/>
        </p:nvCxnSpPr>
        <p:spPr>
          <a:xfrm>
            <a:off x="10017625" y="2646925"/>
            <a:ext cx="44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1"/>
          <p:cNvCxnSpPr/>
          <p:nvPr/>
        </p:nvCxnSpPr>
        <p:spPr>
          <a:xfrm>
            <a:off x="10017625" y="2923613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1"/>
          <p:cNvSpPr txBox="1"/>
          <p:nvPr/>
        </p:nvSpPr>
        <p:spPr>
          <a:xfrm>
            <a:off x="10526350" y="244682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Approche 1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0526350" y="272352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Approche 2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290" name="Google Shape;290;p31"/>
          <p:cNvCxnSpPr/>
          <p:nvPr/>
        </p:nvCxnSpPr>
        <p:spPr>
          <a:xfrm>
            <a:off x="10115900" y="4871950"/>
            <a:ext cx="44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10115900" y="5148638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1"/>
          <p:cNvSpPr txBox="1"/>
          <p:nvPr/>
        </p:nvSpPr>
        <p:spPr>
          <a:xfrm>
            <a:off x="10624625" y="4671850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Approche 1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10624625" y="4948550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Approche 2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ctrTitle"/>
          </p:nvPr>
        </p:nvSpPr>
        <p:spPr>
          <a:xfrm>
            <a:off x="1201050" y="2603625"/>
            <a:ext cx="9051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5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Comparaison avec SLIC</a:t>
            </a:r>
            <a:endParaRPr/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696300" y="1167725"/>
            <a:ext cx="8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Comparaison avec SLIC</a:t>
            </a:r>
            <a:endParaRPr sz="2000"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25" y="2020750"/>
            <a:ext cx="6123077" cy="294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 b="0" l="44509" r="0" t="8999"/>
          <a:stretch/>
        </p:blipFill>
        <p:spPr>
          <a:xfrm>
            <a:off x="7130478" y="4177521"/>
            <a:ext cx="2761887" cy="163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4">
            <a:alphaModFix/>
          </a:blip>
          <a:srcRect b="0" l="0" r="55177" t="0"/>
          <a:stretch/>
        </p:blipFill>
        <p:spPr>
          <a:xfrm>
            <a:off x="7130478" y="1968725"/>
            <a:ext cx="2761887" cy="175352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7276135" y="3759442"/>
            <a:ext cx="28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Boundary recall sur 5 images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7276135" y="5845510"/>
            <a:ext cx="28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Contour density sur 5 images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362224" y="5237056"/>
            <a:ext cx="673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Les courbes des métriques calculées sur 5 images différentes montrent une </a:t>
            </a:r>
            <a:r>
              <a:rPr lang="en">
                <a:solidFill>
                  <a:schemeClr val="accent1"/>
                </a:solidFill>
              </a:rPr>
              <a:t>performance meilleure</a:t>
            </a:r>
            <a:r>
              <a:rPr lang="en"/>
              <a:t> de notre algorithme par rapport à SLIC.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De plus, Waterpixels permet de </a:t>
            </a:r>
            <a:r>
              <a:rPr lang="en">
                <a:solidFill>
                  <a:schemeClr val="accent1"/>
                </a:solidFill>
              </a:rPr>
              <a:t>contrôler </a:t>
            </a:r>
            <a:r>
              <a:rPr lang="en"/>
              <a:t>en avance le </a:t>
            </a:r>
            <a:r>
              <a:rPr lang="en">
                <a:solidFill>
                  <a:schemeClr val="accent1"/>
                </a:solidFill>
              </a:rPr>
              <a:t>nombre de superpixels</a:t>
            </a:r>
            <a:r>
              <a:rPr lang="en"/>
              <a:t>.</a:t>
            </a:r>
            <a:endParaRPr/>
          </a:p>
        </p:txBody>
      </p:sp>
      <p:cxnSp>
        <p:nvCxnSpPr>
          <p:cNvPr id="312" name="Google Shape;312;p33"/>
          <p:cNvCxnSpPr/>
          <p:nvPr/>
        </p:nvCxnSpPr>
        <p:spPr>
          <a:xfrm>
            <a:off x="9892375" y="2721200"/>
            <a:ext cx="44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9892375" y="2997888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3"/>
          <p:cNvSpPr txBox="1"/>
          <p:nvPr/>
        </p:nvSpPr>
        <p:spPr>
          <a:xfrm>
            <a:off x="10401100" y="2521100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Waterpixels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10401100" y="2797800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SILC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16" name="Google Shape;316;p33"/>
          <p:cNvCxnSpPr/>
          <p:nvPr/>
        </p:nvCxnSpPr>
        <p:spPr>
          <a:xfrm>
            <a:off x="9892375" y="4864225"/>
            <a:ext cx="44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3"/>
          <p:cNvCxnSpPr/>
          <p:nvPr/>
        </p:nvCxnSpPr>
        <p:spPr>
          <a:xfrm>
            <a:off x="9892375" y="5140913"/>
            <a:ext cx="44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3"/>
          <p:cNvSpPr txBox="1"/>
          <p:nvPr/>
        </p:nvSpPr>
        <p:spPr>
          <a:xfrm>
            <a:off x="10401100" y="466412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Waterpixels</a:t>
            </a:r>
            <a:endParaRPr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10401100" y="4940825"/>
            <a:ext cx="1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SILC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ctrTitle"/>
          </p:nvPr>
        </p:nvSpPr>
        <p:spPr>
          <a:xfrm>
            <a:off x="1201050" y="2603625"/>
            <a:ext cx="9051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6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ctrTitle"/>
          </p:nvPr>
        </p:nvSpPr>
        <p:spPr>
          <a:xfrm>
            <a:off x="2358531" y="2677920"/>
            <a:ext cx="71622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1.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196">
                <a:solidFill>
                  <a:schemeClr val="lt1"/>
                </a:solidFill>
              </a:rPr>
              <a:t> Mise en contexte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/>
        </p:nvSpPr>
        <p:spPr>
          <a:xfrm>
            <a:off x="1478525" y="2662775"/>
            <a:ext cx="7548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Les superpixels (SP)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Des régions résultant d'une </a:t>
            </a:r>
            <a:r>
              <a:rPr lang="en" sz="1500">
                <a:solidFill>
                  <a:schemeClr val="accent1"/>
                </a:solidFill>
              </a:rPr>
              <a:t>segmentation de bas</a:t>
            </a:r>
            <a:r>
              <a:rPr lang="en" sz="1500">
                <a:solidFill>
                  <a:schemeClr val="dk1"/>
                </a:solidFill>
              </a:rPr>
              <a:t> niveau d'une image.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Une partition qui </a:t>
            </a:r>
            <a:r>
              <a:rPr lang="en" sz="1500">
                <a:solidFill>
                  <a:schemeClr val="accent1"/>
                </a:solidFill>
              </a:rPr>
              <a:t>réduit la complexité</a:t>
            </a:r>
            <a:r>
              <a:rPr lang="en" sz="1500">
                <a:solidFill>
                  <a:schemeClr val="dk1"/>
                </a:solidFill>
              </a:rPr>
              <a:t> de calcul des étapes de traitement suivantes et améliore leur </a:t>
            </a:r>
            <a:r>
              <a:rPr lang="en" sz="1500">
                <a:solidFill>
                  <a:schemeClr val="accent1"/>
                </a:solidFill>
              </a:rPr>
              <a:t>robustesse.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Propriétés des (SP)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Homogénéité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Partition connectée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Adhérence aux limites de l'objet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Régularité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Les waterpixels (WP)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Une famille de méthodes de calcul de superpixels réguliers basées sur la transformation "Watershed"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1562675" y="1522950"/>
            <a:ext cx="737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1- Mise en contexte</a:t>
            </a:r>
            <a:endParaRPr b="1" sz="4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type="ctrTitle"/>
          </p:nvPr>
        </p:nvSpPr>
        <p:spPr>
          <a:xfrm>
            <a:off x="2358531" y="2677920"/>
            <a:ext cx="71622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2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196">
                <a:solidFill>
                  <a:schemeClr val="lt1"/>
                </a:solidFill>
              </a:rPr>
              <a:t>Analyse de l'existant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10" y="1848725"/>
            <a:ext cx="78771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8879250" y="2686875"/>
            <a:ext cx="3000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SPM : Shortest Path Methods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SDM : Shortest Distance Methods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: Nombre d'itération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 : nombre de SP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1201050" y="5441150"/>
            <a:ext cx="656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Type A : Les « Seeds » sont indépendants du contenu de l’image.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Type B : Les « Seeds » sont dépendants du contenu de l’image.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Type C : initialement, les « Seeds » sont indépendants du contenu de l’image. Ensuite, ils sont itérativement raffinés pour devenir dépendant du contenu de l’image</a:t>
            </a:r>
            <a:endParaRPr sz="1300"/>
          </a:p>
        </p:txBody>
      </p:sp>
      <p:sp>
        <p:nvSpPr>
          <p:cNvPr id="114" name="Google Shape;114;p13"/>
          <p:cNvSpPr txBox="1"/>
          <p:nvPr/>
        </p:nvSpPr>
        <p:spPr>
          <a:xfrm>
            <a:off x="1550300" y="903850"/>
            <a:ext cx="737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2- </a:t>
            </a:r>
            <a:r>
              <a:rPr b="1" lang="en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Analyse de l'existant</a:t>
            </a:r>
            <a:endParaRPr b="1" sz="4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ctrTitle"/>
          </p:nvPr>
        </p:nvSpPr>
        <p:spPr>
          <a:xfrm>
            <a:off x="1201050" y="2603625"/>
            <a:ext cx="9051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8750" lIns="118750" spcFirstLastPara="1" rIns="118750" wrap="square" tIns="11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3.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Présentation de l'algorithme</a:t>
            </a:r>
            <a:endParaRPr/>
          </a:p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35235" y="6321347"/>
            <a:ext cx="712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750" lIns="118750" spcFirstLastPara="1" rIns="118750" wrap="square" tIns="118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b="1" lang="en" sz="2400"/>
              <a:t>‹#›</a:t>
            </a:fld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75" y="2764000"/>
            <a:ext cx="10033700" cy="37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1171975" y="1535350"/>
            <a:ext cx="954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3- </a:t>
            </a:r>
            <a:r>
              <a:rPr b="1" lang="en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Présentation de l'algorithme</a:t>
            </a:r>
            <a:endParaRPr b="1" sz="4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/>
        </p:nvSpPr>
        <p:spPr>
          <a:xfrm>
            <a:off x="1614725" y="2752950"/>
            <a:ext cx="754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Filtre morphologique</a:t>
            </a:r>
            <a:r>
              <a:rPr lang="en" sz="1600">
                <a:solidFill>
                  <a:schemeClr val="dk1"/>
                </a:solidFill>
              </a:rPr>
              <a:t>: Ouverture suivie d'une fermeture de taille s²/16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Objectif:</a:t>
            </a:r>
            <a:r>
              <a:rPr lang="en" sz="1600">
                <a:solidFill>
                  <a:schemeClr val="accent1"/>
                </a:solidFill>
              </a:rPr>
              <a:t>  </a:t>
            </a:r>
            <a:r>
              <a:rPr lang="en" sz="1600">
                <a:solidFill>
                  <a:schemeClr val="dk1"/>
                </a:solidFill>
              </a:rPr>
              <a:t>Supprimer les détails plus petits que la surface de waterpixel attendue et qui ne doivent </a:t>
            </a:r>
            <a:r>
              <a:rPr lang="en" sz="1600">
                <a:solidFill>
                  <a:schemeClr val="dk1"/>
                </a:solidFill>
              </a:rPr>
              <a:t>donc pas</a:t>
            </a:r>
            <a:r>
              <a:rPr lang="en" sz="1600">
                <a:solidFill>
                  <a:schemeClr val="dk1"/>
                </a:solidFill>
              </a:rPr>
              <a:t> donner lieu à un contour de superpixel.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739350" y="1609650"/>
            <a:ext cx="492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PRÉTRAITEMENT DES IMAGES</a:t>
            </a:r>
            <a:endParaRPr sz="2300"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35235" y="6448949"/>
            <a:ext cx="71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